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13716000" cx="24384000"/>
  <p:notesSz cx="6858000" cy="9144000"/>
  <p:embeddedFontLst>
    <p:embeddedFont>
      <p:font typeface="Roboto"/>
      <p:regular r:id="rId35"/>
      <p:bold r:id="rId36"/>
      <p:italic r:id="rId37"/>
      <p:boldItalic r:id="rId38"/>
    </p:embeddedFont>
    <p:embeddedFont>
      <p:font typeface="Google Sans"/>
      <p:regular r:id="rId39"/>
      <p:bold r:id="rId40"/>
      <p:italic r:id="rId41"/>
      <p:boldItalic r:id="rId42"/>
    </p:embeddedFont>
    <p:embeddedFont>
      <p:font typeface="Helvetica Neue"/>
      <p:regular r:id="rId43"/>
      <p:bold r:id="rId44"/>
      <p:italic r:id="rId45"/>
      <p:boldItalic r:id="rId46"/>
    </p:embeddedFont>
    <p:embeddedFont>
      <p:font typeface="Roboto Light"/>
      <p:regular r:id="rId47"/>
      <p:bold r:id="rId48"/>
      <p:italic r:id="rId49"/>
      <p:boldItalic r:id="rId50"/>
    </p:embeddedFont>
    <p:embeddedFont>
      <p:font typeface="Roboto Mono"/>
      <p:regular r:id="rId51"/>
      <p:bold r:id="rId52"/>
      <p:italic r:id="rId53"/>
      <p:boldItalic r:id="rId54"/>
    </p:embeddedFont>
    <p:embeddedFont>
      <p:font typeface="Open Sans Light"/>
      <p:regular r:id="rId55"/>
      <p:bold r:id="rId56"/>
      <p:italic r:id="rId57"/>
      <p:boldItalic r:id="rId58"/>
    </p:embeddedFont>
    <p:embeddedFont>
      <p:font typeface="Open Sans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GoogleSans-bold.fntdata"/><Relationship Id="rId42" Type="http://schemas.openxmlformats.org/officeDocument/2006/relationships/font" Target="fonts/GoogleSans-boldItalic.fntdata"/><Relationship Id="rId41" Type="http://schemas.openxmlformats.org/officeDocument/2006/relationships/font" Target="fonts/GoogleSans-italic.fntdata"/><Relationship Id="rId44" Type="http://schemas.openxmlformats.org/officeDocument/2006/relationships/font" Target="fonts/HelveticaNeue-bold.fntdata"/><Relationship Id="rId43" Type="http://schemas.openxmlformats.org/officeDocument/2006/relationships/font" Target="fonts/HelveticaNeue-regular.fntdata"/><Relationship Id="rId46" Type="http://schemas.openxmlformats.org/officeDocument/2006/relationships/font" Target="fonts/HelveticaNeue-boldItalic.fntdata"/><Relationship Id="rId45" Type="http://schemas.openxmlformats.org/officeDocument/2006/relationships/font" Target="fonts/HelveticaNeue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obotoLight-bold.fntdata"/><Relationship Id="rId47" Type="http://schemas.openxmlformats.org/officeDocument/2006/relationships/font" Target="fonts/RobotoLight-regular.fntdata"/><Relationship Id="rId49" Type="http://schemas.openxmlformats.org/officeDocument/2006/relationships/font" Target="fonts/RobotoLigh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font" Target="fonts/Roboto-regular.fntdata"/><Relationship Id="rId34" Type="http://schemas.openxmlformats.org/officeDocument/2006/relationships/slide" Target="slides/slide30.xml"/><Relationship Id="rId37" Type="http://schemas.openxmlformats.org/officeDocument/2006/relationships/font" Target="fonts/Roboto-italic.fntdata"/><Relationship Id="rId36" Type="http://schemas.openxmlformats.org/officeDocument/2006/relationships/font" Target="fonts/Roboto-bold.fntdata"/><Relationship Id="rId39" Type="http://schemas.openxmlformats.org/officeDocument/2006/relationships/font" Target="fonts/GoogleSans-regular.fntdata"/><Relationship Id="rId38" Type="http://schemas.openxmlformats.org/officeDocument/2006/relationships/font" Target="fonts/Roboto-boldItalic.fntdata"/><Relationship Id="rId62" Type="http://schemas.openxmlformats.org/officeDocument/2006/relationships/font" Target="fonts/OpenSans-boldItalic.fntdata"/><Relationship Id="rId61" Type="http://schemas.openxmlformats.org/officeDocument/2006/relationships/font" Target="fonts/OpenSans-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OpenSans-bold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obotoMono-regular.fntdata"/><Relationship Id="rId50" Type="http://schemas.openxmlformats.org/officeDocument/2006/relationships/font" Target="fonts/RobotoLight-boldItalic.fntdata"/><Relationship Id="rId53" Type="http://schemas.openxmlformats.org/officeDocument/2006/relationships/font" Target="fonts/RobotoMono-italic.fntdata"/><Relationship Id="rId52" Type="http://schemas.openxmlformats.org/officeDocument/2006/relationships/font" Target="fonts/RobotoMono-bold.fntdata"/><Relationship Id="rId11" Type="http://schemas.openxmlformats.org/officeDocument/2006/relationships/slide" Target="slides/slide7.xml"/><Relationship Id="rId55" Type="http://schemas.openxmlformats.org/officeDocument/2006/relationships/font" Target="fonts/OpenSansLight-regular.fntdata"/><Relationship Id="rId10" Type="http://schemas.openxmlformats.org/officeDocument/2006/relationships/slide" Target="slides/slide6.xml"/><Relationship Id="rId54" Type="http://schemas.openxmlformats.org/officeDocument/2006/relationships/font" Target="fonts/RobotoMono-boldItalic.fntdata"/><Relationship Id="rId13" Type="http://schemas.openxmlformats.org/officeDocument/2006/relationships/slide" Target="slides/slide9.xml"/><Relationship Id="rId57" Type="http://schemas.openxmlformats.org/officeDocument/2006/relationships/font" Target="fonts/OpenSansLight-italic.fntdata"/><Relationship Id="rId12" Type="http://schemas.openxmlformats.org/officeDocument/2006/relationships/slide" Target="slides/slide8.xml"/><Relationship Id="rId56" Type="http://schemas.openxmlformats.org/officeDocument/2006/relationships/font" Target="fonts/OpenSansLight-bold.fntdata"/><Relationship Id="rId15" Type="http://schemas.openxmlformats.org/officeDocument/2006/relationships/slide" Target="slides/slide11.xml"/><Relationship Id="rId59" Type="http://schemas.openxmlformats.org/officeDocument/2006/relationships/font" Target="fonts/OpenSans-regular.fntdata"/><Relationship Id="rId14" Type="http://schemas.openxmlformats.org/officeDocument/2006/relationships/slide" Target="slides/slide10.xml"/><Relationship Id="rId58" Type="http://schemas.openxmlformats.org/officeDocument/2006/relationships/font" Target="fonts/OpenSansLight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4625df4fb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04625df4fb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4583f2b00_4_1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04583f2b00_4_1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04583f2b00_4_1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04583f2b00_4_1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04583f2b00_4_1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04583f2b00_4_1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SLIDES_API900625107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SLIDES_API900625107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📣 This is Slido interaction slide, please don't delete it.</a:t>
            </a:r>
            <a:br>
              <a:rPr lang="en-US"/>
            </a:br>
            <a:r>
              <a:rPr lang="en-US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4583f2b00_4_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04583f2b00_4_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04583f2b00_4_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04583f2b00_4_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04625df4fb_0_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04625df4fb_0_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04583f2b00_4_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04583f2b00_4_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04583f2b00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04583f2b00_0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04583f2b00_0_1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04583f2b00_0_1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4625df4fb_0_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04625df4fb_0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4583f2b00_0_1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04583f2b00_0_1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04583f2b00_0_1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04583f2b00_0_1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04583f2b00_0_1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04583f2b00_0_1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04583f2b00_0_1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04583f2b00_0_1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04625df4fb_0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04625df4fb_0_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0456cd0c9a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0456cd0c9a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0456cd0c9a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0456cd0c9a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0456cd0c9a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0456cd0c9a_0_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0456cd0c9a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0456cd0c9a_0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04583f2b00_4_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04583f2b00_4_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SLIDES_API144148994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SLIDES_API1441489942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📣 This is Slido interaction slide, please don't delete it.</a:t>
            </a:r>
            <a:br>
              <a:rPr lang="en-US"/>
            </a:br>
            <a:r>
              <a:rPr lang="en-US"/>
              <a:t>✅ Click on 'Present with Slido' and the joining instructions will appear when you get to this slide.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fc9562d221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fc9562d221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04583f2b00_4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04583f2b00_4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SLIDES_API82596275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SLIDES_API82596275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📣 This is Slido interaction slide, please don't delete it.</a:t>
            </a:r>
            <a:br>
              <a:rPr lang="en-US"/>
            </a:br>
            <a:r>
              <a:rPr lang="en-US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4583f2b00_4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04583f2b00_4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4625df4fb_0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04625df4fb_0_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fc9562d221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fc9562d221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4583f2b00_4_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04583f2b00_4_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Red" showMasterSp="0">
  <p:cSld name="Title, Subtitle, &amp; Bullets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rtl="0" algn="l"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2" name="Google Shape;52;p11"/>
          <p:cNvSpPr txBox="1"/>
          <p:nvPr>
            <p:ph idx="2" type="subTitle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Yellow" showMasterSp="0">
  <p:cSld name="Title, Subtitle, &amp; Bullets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rtl="0" algn="l"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" name="Google Shape;55;p12"/>
          <p:cNvSpPr txBox="1"/>
          <p:nvPr/>
        </p:nvSpPr>
        <p:spPr>
          <a:xfrm>
            <a:off x="0" y="0"/>
            <a:ext cx="3000000" cy="82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2"/>
          <p:cNvSpPr txBox="1"/>
          <p:nvPr>
            <p:ph idx="1" type="body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7" name="Google Shape;57;p12"/>
          <p:cNvSpPr txBox="1"/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8" name="Google Shape;58;p12"/>
          <p:cNvSpPr txBox="1"/>
          <p:nvPr>
            <p:ph idx="2" type="subTitle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" showMasterSp="0">
  <p:cSld name="Quot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Blue" showMasterSp="0">
  <p:cSld name="Title, Subtitle, &amp; Bullets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rtl="0" algn="l"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2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Green" showMasterSp="0">
  <p:cSld name="Title, Subtitle, &amp; Bullets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rtl="0" algn="l"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2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Red" showMasterSp="0">
  <p:cSld name="Title, Subtitle, &amp; Bullets_1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rtl="0" algn="l"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" name="Google Shape;72;p16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2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Yellow" showMasterSp="0">
  <p:cSld name="Title, Subtitle, &amp; Bullets_1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2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Blue" showMasterSp="0">
  <p:cSld name="Title, Subtitle, &amp; Bullets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2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Green " showMasterSp="0">
  <p:cSld name="Title, Subtitle, &amp; Bullets_1_2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idx="1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5" name="Google Shape;85;p19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idx="2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Red" showMasterSp="0">
  <p:cSld name="Title, Subtitle, &amp; Bullets_1_2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rtl="0" algn="l"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Google Shape;89;p20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90" name="Google Shape;90;p20"/>
          <p:cNvSpPr txBox="1"/>
          <p:nvPr>
            <p:ph idx="1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2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Green" showMasterSp="0">
  <p:cSld name="Title, Subtitle, &amp; Bullets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2" type="subTitle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Yellow" showMasterSp="0">
  <p:cSld name="Title, Subtitle, &amp; Bullets_1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1160400" y="3195450"/>
            <a:ext cx="21906300" cy="1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rtl="0" algn="l"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" name="Google Shape;94;p21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95" name="Google Shape;95;p21"/>
          <p:cNvSpPr txBox="1"/>
          <p:nvPr>
            <p:ph idx="1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96" name="Google Shape;96;p21"/>
          <p:cNvSpPr txBox="1"/>
          <p:nvPr>
            <p:ph idx="2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Blue" showMasterSp="0">
  <p:cSld name="Quote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1" type="subTitle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Yellow" showMasterSp="0">
  <p:cSld name="Quote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02" name="Google Shape;102;p23"/>
          <p:cNvSpPr txBox="1"/>
          <p:nvPr>
            <p:ph idx="1" type="subTitle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Green" showMasterSp="0">
  <p:cSld name="Quote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/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1" type="subTitle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Red" showMasterSp="0">
  <p:cSld name="Quote_3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/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08" name="Google Shape;108;p25"/>
          <p:cNvSpPr txBox="1"/>
          <p:nvPr>
            <p:ph idx="1" type="subTitle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Red" showMasterSp="0">
  <p:cSld name="Title, Subtitle, &amp; Bullets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subTitle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2" type="subTitle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Yellow" showMasterSp="0">
  <p:cSld name="Title, Subtitle, &amp; Bullets_1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2" type="subTitle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Blue" showMasterSp="0">
  <p:cSld name="Title, Subtitle, &amp; Bullets_1_2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1" type="subTitle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2" type="subTitle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in" showMasterSp="0">
  <p:cSld name="Title, Subtitle, &amp; Bulle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rtl="0" algn="l"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1203350" y="3095025"/>
            <a:ext cx="219063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2" type="subTitle"/>
          </p:nvPr>
        </p:nvSpPr>
        <p:spPr>
          <a:xfrm>
            <a:off x="1127150" y="3035275"/>
            <a:ext cx="22014000" cy="13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type="title"/>
          </p:nvPr>
        </p:nvSpPr>
        <p:spPr>
          <a:xfrm>
            <a:off x="927050" y="1290125"/>
            <a:ext cx="209364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in - Half slide" showMasterSp="0">
  <p:cSld name="Title, Subtitle, &amp; Bullets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rtl="0" algn="l"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52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Google Shape;34;p8"/>
          <p:cNvSpPr txBox="1"/>
          <p:nvPr>
            <p:ph idx="1" type="body"/>
          </p:nvPr>
        </p:nvSpPr>
        <p:spPr>
          <a:xfrm>
            <a:off x="1203350" y="4249150"/>
            <a:ext cx="88350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type="title"/>
          </p:nvPr>
        </p:nvSpPr>
        <p:spPr>
          <a:xfrm>
            <a:off x="927050" y="1290125"/>
            <a:ext cx="93876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2" type="subTitle"/>
          </p:nvPr>
        </p:nvSpPr>
        <p:spPr>
          <a:xfrm>
            <a:off x="1127150" y="3035275"/>
            <a:ext cx="8835000" cy="13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75787B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7" name="Google Shape;37;p8"/>
          <p:cNvSpPr/>
          <p:nvPr/>
        </p:nvSpPr>
        <p:spPr>
          <a:xfrm>
            <a:off x="12262975" y="12150"/>
            <a:ext cx="12120900" cy="1371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Blue" showMasterSp="0">
  <p:cSld name="Title, Subtitle, &amp; Bullets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rtl="0" algn="l"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1A73E8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Green" showMasterSp="0">
  <p:cSld name="Title, Subtitle, &amp; Bullets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rtl="0" algn="l"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6" name="Google Shape;46;p10"/>
          <p:cNvSpPr txBox="1"/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7" name="Google Shape;47;p10"/>
          <p:cNvSpPr txBox="1"/>
          <p:nvPr>
            <p:ph idx="2" type="subTitle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Google Sans"/>
              <a:buNone/>
              <a:defRPr sz="75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 algn="r">
              <a:buNone/>
              <a:defRPr sz="2700">
                <a:solidFill>
                  <a:schemeClr val="dk2"/>
                </a:solidFill>
              </a:defRPr>
            </a:lvl1pPr>
            <a:lvl2pPr lvl="1" rtl="0" algn="r">
              <a:buNone/>
              <a:defRPr sz="2700">
                <a:solidFill>
                  <a:schemeClr val="dk2"/>
                </a:solidFill>
              </a:defRPr>
            </a:lvl2pPr>
            <a:lvl3pPr lvl="2" rtl="0" algn="r">
              <a:buNone/>
              <a:defRPr sz="2700">
                <a:solidFill>
                  <a:schemeClr val="dk2"/>
                </a:solidFill>
              </a:defRPr>
            </a:lvl3pPr>
            <a:lvl4pPr lvl="3" rtl="0" algn="r">
              <a:buNone/>
              <a:defRPr sz="2700">
                <a:solidFill>
                  <a:schemeClr val="dk2"/>
                </a:solidFill>
              </a:defRPr>
            </a:lvl4pPr>
            <a:lvl5pPr lvl="4" rtl="0" algn="r">
              <a:buNone/>
              <a:defRPr sz="2700">
                <a:solidFill>
                  <a:schemeClr val="dk2"/>
                </a:solidFill>
              </a:defRPr>
            </a:lvl5pPr>
            <a:lvl6pPr lvl="5" rtl="0" algn="r">
              <a:buNone/>
              <a:defRPr sz="2700">
                <a:solidFill>
                  <a:schemeClr val="dk2"/>
                </a:solidFill>
              </a:defRPr>
            </a:lvl6pPr>
            <a:lvl7pPr lvl="6" rtl="0" algn="r">
              <a:buNone/>
              <a:defRPr sz="2700">
                <a:solidFill>
                  <a:schemeClr val="dk2"/>
                </a:solidFill>
              </a:defRPr>
            </a:lvl7pPr>
            <a:lvl8pPr lvl="7" rtl="0" algn="r">
              <a:buNone/>
              <a:defRPr sz="2700">
                <a:solidFill>
                  <a:schemeClr val="dk2"/>
                </a:solidFill>
              </a:defRPr>
            </a:lvl8pPr>
            <a:lvl9pPr lvl="8" rtl="0" algn="r">
              <a:buNone/>
              <a:defRPr sz="27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1203350" y="3095025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Char char="●"/>
              <a:defRPr sz="4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Char char="○"/>
              <a:defRPr sz="4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Char char="■"/>
              <a:defRPr sz="36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Char char="●"/>
              <a:defRPr sz="36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○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■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●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○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■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png"/><Relationship Id="rId4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4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sli.do/features-google-slides?interaction-type=V29yZENsb3Vk" TargetMode="External"/><Relationship Id="rId4" Type="http://schemas.openxmlformats.org/officeDocument/2006/relationships/image" Target="../media/image33.png"/><Relationship Id="rId5" Type="http://schemas.openxmlformats.org/officeDocument/2006/relationships/hyperlink" Target="https://www.sli.do/features-google-slides?payload=eyJwcmVzZW50YXRpb25JZCI6IjEtSDNSUjNDbE9YaktDSWxfVUhRS2hZWmJ2N0lnR3BfZVMtWUJMSk1hOHJRIiwic2xpZGVJZCI6IlNMSURFU19BUEk5MDA2MjUxMDdfMCJ9" TargetMode="External"/><Relationship Id="rId6" Type="http://schemas.openxmlformats.org/officeDocument/2006/relationships/image" Target="../media/image4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50.png"/><Relationship Id="rId6" Type="http://schemas.openxmlformats.org/officeDocument/2006/relationships/image" Target="../media/image4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sli.do/features-google-slides?interaction-type=Sm9pbg%3D%3D" TargetMode="External"/><Relationship Id="rId4" Type="http://schemas.openxmlformats.org/officeDocument/2006/relationships/image" Target="../media/image17.png"/><Relationship Id="rId5" Type="http://schemas.openxmlformats.org/officeDocument/2006/relationships/hyperlink" Target="https://www.sli.do/features-google-slides?payload=eyJwcmVzZW50YXRpb25JZCI6IjEtSDNSUjNDbE9YaktDSWxfVUhRS2hZWmJ2N0lnR3BfZVMtWUJMSk1hOHJRIiwic2xpZGVJZCI6IlNMSURFU19BUEkxNDQxNDg5OTQyXzAifQ%3D%3D" TargetMode="External"/><Relationship Id="rId6" Type="http://schemas.openxmlformats.org/officeDocument/2006/relationships/image" Target="../media/image2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sli.do/features-google-slides?interaction-type=V29yZENsb3Vk" TargetMode="External"/><Relationship Id="rId4" Type="http://schemas.openxmlformats.org/officeDocument/2006/relationships/image" Target="../media/image20.png"/><Relationship Id="rId5" Type="http://schemas.openxmlformats.org/officeDocument/2006/relationships/hyperlink" Target="https://www.sli.do/features-google-slides?payload=eyJwcmVzZW50YXRpb25JZCI6IjEtSDNSUjNDbE9YaktDSWxfVUhRS2hZWmJ2N0lnR3BfZVMtWUJMSk1hOHJRIiwic2xpZGVJZCI6IlNMSURFU19BUEk4MjU5NjI3NTBfMCJ9" TargetMode="External"/><Relationship Id="rId6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1.png"/><Relationship Id="rId7" Type="http://schemas.openxmlformats.org/officeDocument/2006/relationships/image" Target="../media/image30.png"/><Relationship Id="rId8" Type="http://schemas.openxmlformats.org/officeDocument/2006/relationships/image" Target="../media/image34.png"/><Relationship Id="rId11" Type="http://schemas.openxmlformats.org/officeDocument/2006/relationships/image" Target="../media/image23.png"/><Relationship Id="rId10" Type="http://schemas.openxmlformats.org/officeDocument/2006/relationships/image" Target="../media/image35.png"/><Relationship Id="rId12" Type="http://schemas.openxmlformats.org/officeDocument/2006/relationships/image" Target="../media/image4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png"/><Relationship Id="rId4" Type="http://schemas.openxmlformats.org/officeDocument/2006/relationships/image" Target="../media/image36.png"/><Relationship Id="rId5" Type="http://schemas.openxmlformats.org/officeDocument/2006/relationships/image" Target="../media/image45.png"/><Relationship Id="rId6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00" y="-1034150"/>
            <a:ext cx="9693701" cy="16025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" name="Google Shape;114;p26"/>
          <p:cNvGrpSpPr/>
          <p:nvPr/>
        </p:nvGrpSpPr>
        <p:grpSpPr>
          <a:xfrm>
            <a:off x="12709829" y="1962004"/>
            <a:ext cx="10696087" cy="9792004"/>
            <a:chOff x="15501275" y="2796953"/>
            <a:chExt cx="8767284" cy="8122100"/>
          </a:xfrm>
        </p:grpSpPr>
        <p:pic>
          <p:nvPicPr>
            <p:cNvPr id="115" name="Google Shape;115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501275" y="2796953"/>
              <a:ext cx="8392875" cy="812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699994">
              <a:off x="19582927" y="5978497"/>
              <a:ext cx="4382776" cy="26720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7" name="Google Shape;117;p26"/>
          <p:cNvSpPr txBox="1"/>
          <p:nvPr/>
        </p:nvSpPr>
        <p:spPr>
          <a:xfrm>
            <a:off x="1926775" y="3554175"/>
            <a:ext cx="48714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Google Sans"/>
                <a:ea typeface="Google Sans"/>
                <a:cs typeface="Google Sans"/>
                <a:sym typeface="Google Sans"/>
              </a:rPr>
              <a:t>BOOTCAMP</a:t>
            </a:r>
            <a:endParaRPr sz="29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8" name="Google Shape;118;p26"/>
          <p:cNvSpPr txBox="1"/>
          <p:nvPr/>
        </p:nvSpPr>
        <p:spPr>
          <a:xfrm>
            <a:off x="2002975" y="9214750"/>
            <a:ext cx="9361800" cy="13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800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rPr>
              <a:t>INFO SESSION</a:t>
            </a:r>
            <a:endParaRPr b="1" sz="7800">
              <a:solidFill>
                <a:srgbClr val="80868B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/>
          <p:nvPr/>
        </p:nvSpPr>
        <p:spPr>
          <a:xfrm>
            <a:off x="3728375" y="6265350"/>
            <a:ext cx="191004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HOW TO ENROLL?</a:t>
            </a:r>
            <a:endParaRPr b="1" sz="65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09" name="Google Shape;2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6848113" y="3161287"/>
            <a:ext cx="13661576" cy="73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/>
          <p:nvPr/>
        </p:nvSpPr>
        <p:spPr>
          <a:xfrm>
            <a:off x="7370100" y="3202475"/>
            <a:ext cx="9643800" cy="4341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"/>
              <a:buNone/>
            </a:pPr>
            <a:r>
              <a:rPr lang="en-US" sz="4000">
                <a:latin typeface="Google Sans"/>
                <a:ea typeface="Google Sans"/>
                <a:cs typeface="Google Sans"/>
                <a:sym typeface="Google Sans"/>
              </a:rPr>
              <a:t>              Google Form</a:t>
            </a:r>
            <a:endParaRPr/>
          </a:p>
        </p:txBody>
      </p:sp>
      <p:pic>
        <p:nvPicPr>
          <p:cNvPr id="215" name="Google Shape;21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2075" y="4687475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6848113" y="3161287"/>
            <a:ext cx="13661576" cy="733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6"/>
          <p:cNvSpPr txBox="1"/>
          <p:nvPr/>
        </p:nvSpPr>
        <p:spPr>
          <a:xfrm>
            <a:off x="3546000" y="9126350"/>
            <a:ext cx="17292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latin typeface="Google Sans"/>
                <a:ea typeface="Google Sans"/>
                <a:cs typeface="Google Sans"/>
                <a:sym typeface="Google Sans"/>
              </a:rPr>
              <a:t>Link: https://forms.gle/VTYBoSiUKGFLDtAF9 </a:t>
            </a:r>
            <a:endParaRPr sz="35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>
            <p:ph type="title"/>
          </p:nvPr>
        </p:nvSpPr>
        <p:spPr>
          <a:xfrm>
            <a:off x="927050" y="1290125"/>
            <a:ext cx="20936400" cy="14160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/>
              <a:t>Developer Profile</a:t>
            </a:r>
            <a:endParaRPr b="1" sz="6000"/>
          </a:p>
        </p:txBody>
      </p:sp>
      <p:pic>
        <p:nvPicPr>
          <p:cNvPr id="223" name="Google Shape;2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6848113" y="3161287"/>
            <a:ext cx="13661576" cy="73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6300" y="3141075"/>
            <a:ext cx="17697450" cy="8448675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8400000" dist="85725">
              <a:srgbClr val="000000">
                <a:alpha val="39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ll-type-id" id="229" name="Google Shape;229;p3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000" y="4419600"/>
            <a:ext cx="48768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230" name="Google Shape;230;p38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93269" y="508000"/>
            <a:ext cx="2332002" cy="1020251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231" name="Google Shape;231;p38"/>
          <p:cNvSpPr txBox="1"/>
          <p:nvPr/>
        </p:nvSpPr>
        <p:spPr>
          <a:xfrm>
            <a:off x="5638800" y="5143500"/>
            <a:ext cx="182373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Name any website which you want as an app</a:t>
            </a:r>
            <a:endParaRPr b="1" sz="36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footer-id" id="232" name="Google Shape;232;p38"/>
          <p:cNvSpPr txBox="1"/>
          <p:nvPr/>
        </p:nvSpPr>
        <p:spPr>
          <a:xfrm>
            <a:off x="5638800" y="12954000"/>
            <a:ext cx="184911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ⓘ</a:t>
            </a:r>
            <a:r>
              <a:rPr lang="en-US">
                <a:solidFill>
                  <a:srgbClr val="5B5B5B"/>
                </a:solidFill>
                <a:latin typeface="Roboto Light"/>
                <a:ea typeface="Roboto Light"/>
                <a:cs typeface="Roboto Light"/>
                <a:sym typeface="Roboto Light"/>
              </a:rPr>
              <a:t> Start presenting to display the poll results on this slide.</a:t>
            </a:r>
            <a:endParaRPr>
              <a:solidFill>
                <a:srgbClr val="5B5B5B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39"/>
          <p:cNvGrpSpPr/>
          <p:nvPr/>
        </p:nvGrpSpPr>
        <p:grpSpPr>
          <a:xfrm>
            <a:off x="1927807" y="3148648"/>
            <a:ext cx="7566166" cy="7418726"/>
            <a:chOff x="15501275" y="2796953"/>
            <a:chExt cx="8767284" cy="8122100"/>
          </a:xfrm>
        </p:grpSpPr>
        <p:pic>
          <p:nvPicPr>
            <p:cNvPr id="238" name="Google Shape;238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501275" y="2796953"/>
              <a:ext cx="8392875" cy="812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699994">
              <a:off x="19582927" y="5978497"/>
              <a:ext cx="4382776" cy="26720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0" name="Google Shape;240;p39"/>
          <p:cNvSpPr txBox="1"/>
          <p:nvPr/>
        </p:nvSpPr>
        <p:spPr>
          <a:xfrm>
            <a:off x="10369550" y="4944600"/>
            <a:ext cx="11697600" cy="12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latin typeface="Google Sans"/>
                <a:ea typeface="Google Sans"/>
                <a:cs typeface="Google Sans"/>
                <a:sym typeface="Google Sans"/>
              </a:rPr>
              <a:t>Kotlin</a:t>
            </a:r>
            <a:endParaRPr b="1" sz="6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1" name="Google Shape;241;p39"/>
          <p:cNvSpPr txBox="1"/>
          <p:nvPr/>
        </p:nvSpPr>
        <p:spPr>
          <a:xfrm>
            <a:off x="10369550" y="6255750"/>
            <a:ext cx="11697600" cy="15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latin typeface="Google Sans"/>
                <a:ea typeface="Google Sans"/>
                <a:cs typeface="Google Sans"/>
                <a:sym typeface="Google Sans"/>
              </a:rPr>
              <a:t>A modern programming language that makes developers happier</a:t>
            </a:r>
            <a:endParaRPr sz="43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0"/>
          <p:cNvSpPr/>
          <p:nvPr/>
        </p:nvSpPr>
        <p:spPr>
          <a:xfrm>
            <a:off x="2269066" y="3110923"/>
            <a:ext cx="3831900" cy="6868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"/>
              <a:buNone/>
            </a:pPr>
            <a:r>
              <a:rPr lang="en-US" sz="4000">
                <a:latin typeface="Google Sans"/>
                <a:ea typeface="Google Sans"/>
                <a:cs typeface="Google Sans"/>
                <a:sym typeface="Google Sans"/>
              </a:rPr>
              <a:t>Multiplatform Mobile</a:t>
            </a:r>
            <a:endParaRPr/>
          </a:p>
        </p:txBody>
      </p:sp>
      <p:sp>
        <p:nvSpPr>
          <p:cNvPr id="247" name="Google Shape;247;p40"/>
          <p:cNvSpPr/>
          <p:nvPr/>
        </p:nvSpPr>
        <p:spPr>
          <a:xfrm>
            <a:off x="12874066" y="3110923"/>
            <a:ext cx="3831900" cy="6868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"/>
              <a:buNone/>
            </a:pPr>
            <a:r>
              <a:rPr lang="en-US" sz="4000">
                <a:latin typeface="Google Sans"/>
                <a:ea typeface="Google Sans"/>
                <a:cs typeface="Google Sans"/>
                <a:sym typeface="Google Sans"/>
              </a:rPr>
              <a:t>Web Frontend</a:t>
            </a:r>
            <a:endParaRPr/>
          </a:p>
        </p:txBody>
      </p:sp>
      <p:sp>
        <p:nvSpPr>
          <p:cNvPr id="248" name="Google Shape;248;p40"/>
          <p:cNvSpPr/>
          <p:nvPr/>
        </p:nvSpPr>
        <p:spPr>
          <a:xfrm>
            <a:off x="7571566" y="3110923"/>
            <a:ext cx="3831900" cy="6868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"/>
              <a:buNone/>
            </a:pPr>
            <a:r>
              <a:rPr lang="en-US" sz="4000">
                <a:latin typeface="Google Sans"/>
                <a:ea typeface="Google Sans"/>
                <a:cs typeface="Google Sans"/>
                <a:sym typeface="Google Sans"/>
              </a:rPr>
              <a:t>Server-side</a:t>
            </a:r>
            <a:endParaRPr/>
          </a:p>
        </p:txBody>
      </p:sp>
      <p:sp>
        <p:nvSpPr>
          <p:cNvPr id="249" name="Google Shape;249;p40"/>
          <p:cNvSpPr/>
          <p:nvPr/>
        </p:nvSpPr>
        <p:spPr>
          <a:xfrm>
            <a:off x="18176566" y="3110923"/>
            <a:ext cx="3831900" cy="6868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"/>
              <a:buNone/>
            </a:pPr>
            <a:r>
              <a:rPr lang="en-US" sz="4000">
                <a:latin typeface="Google Sans"/>
                <a:ea typeface="Google Sans"/>
                <a:cs typeface="Google Sans"/>
                <a:sym typeface="Google Sans"/>
              </a:rPr>
              <a:t>Android</a:t>
            </a:r>
            <a:endParaRPr/>
          </a:p>
        </p:txBody>
      </p:sp>
      <p:pic>
        <p:nvPicPr>
          <p:cNvPr id="250" name="Google Shape;2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0250" y="3266198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57275" y="3266198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49013" y="3266198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5525" y="3266198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6848113" y="3161287"/>
            <a:ext cx="13661576" cy="733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1"/>
          <p:cNvSpPr txBox="1"/>
          <p:nvPr>
            <p:ph type="title"/>
          </p:nvPr>
        </p:nvSpPr>
        <p:spPr>
          <a:xfrm>
            <a:off x="2427900" y="5392075"/>
            <a:ext cx="21956100" cy="14160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/>
              <a:t>BASIC SYNTAX</a:t>
            </a:r>
            <a:endParaRPr b="1" sz="6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 txBox="1"/>
          <p:nvPr/>
        </p:nvSpPr>
        <p:spPr>
          <a:xfrm rot="10800000">
            <a:off x="1756625" y="3191525"/>
            <a:ext cx="11660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JDND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65" name="Google Shape;265;p42"/>
          <p:cNvSpPr txBox="1"/>
          <p:nvPr/>
        </p:nvSpPr>
        <p:spPr>
          <a:xfrm>
            <a:off x="1569675" y="1719175"/>
            <a:ext cx="11660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JJKSJDNCKS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66" name="Google Shape;266;p42"/>
          <p:cNvSpPr txBox="1"/>
          <p:nvPr/>
        </p:nvSpPr>
        <p:spPr>
          <a:xfrm>
            <a:off x="1887375" y="4212275"/>
            <a:ext cx="126321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Open Sans Light"/>
                <a:ea typeface="Open Sans Light"/>
                <a:cs typeface="Open Sans Light"/>
                <a:sym typeface="Open Sans Light"/>
              </a:rPr>
              <a:t>J  S</a:t>
            </a:r>
            <a:r>
              <a:rPr lang="en-US" sz="4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var num : Int = 1</a:t>
            </a:r>
            <a:endParaRPr sz="42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67" name="Google Shape;267;p42"/>
          <p:cNvSpPr txBox="1"/>
          <p:nvPr/>
        </p:nvSpPr>
        <p:spPr>
          <a:xfrm>
            <a:off x="1887375" y="2864375"/>
            <a:ext cx="8390400" cy="10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MUTABLE VARIABLE</a:t>
            </a:r>
            <a:endParaRPr sz="56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68" name="Google Shape;268;p42"/>
          <p:cNvSpPr txBox="1"/>
          <p:nvPr/>
        </p:nvSpPr>
        <p:spPr>
          <a:xfrm>
            <a:off x="1887375" y="7138300"/>
            <a:ext cx="9810600" cy="10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IMMUTABLE VARIABLE</a:t>
            </a:r>
            <a:endParaRPr sz="56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69" name="Google Shape;269;p42"/>
          <p:cNvSpPr txBox="1"/>
          <p:nvPr/>
        </p:nvSpPr>
        <p:spPr>
          <a:xfrm>
            <a:off x="1971525" y="8409000"/>
            <a:ext cx="66336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  </a:t>
            </a:r>
            <a:r>
              <a:rPr lang="en-US" sz="4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val  </a:t>
            </a:r>
            <a:r>
              <a:rPr lang="en-US" sz="4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greetings</a:t>
            </a:r>
            <a:r>
              <a:rPr lang="en-US" sz="4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= “Hello”</a:t>
            </a:r>
            <a:endParaRPr sz="42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3"/>
          <p:cNvSpPr txBox="1"/>
          <p:nvPr/>
        </p:nvSpPr>
        <p:spPr>
          <a:xfrm>
            <a:off x="3176725" y="4260550"/>
            <a:ext cx="149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75" name="Google Shape;275;p43"/>
          <p:cNvSpPr txBox="1"/>
          <p:nvPr/>
        </p:nvSpPr>
        <p:spPr>
          <a:xfrm>
            <a:off x="3326125" y="2646300"/>
            <a:ext cx="10278000" cy="7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Int                                    </a:t>
            </a:r>
            <a:endParaRPr sz="56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Double</a:t>
            </a:r>
            <a:endParaRPr sz="56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Boolean                          </a:t>
            </a:r>
            <a:endParaRPr sz="56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Char</a:t>
            </a:r>
            <a:endParaRPr sz="56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String                               </a:t>
            </a:r>
            <a:endParaRPr sz="56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 txBox="1"/>
          <p:nvPr/>
        </p:nvSpPr>
        <p:spPr>
          <a:xfrm>
            <a:off x="1900850" y="2310850"/>
            <a:ext cx="20909400" cy="61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 MATHEMATICAL OPERATORS                                      +   -   *   /   %</a:t>
            </a:r>
            <a:endParaRPr sz="43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 </a:t>
            </a:r>
            <a:endParaRPr sz="43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 INCREMENT AND DECREMENT OPERATORS             ++   --</a:t>
            </a:r>
            <a:endParaRPr sz="43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 </a:t>
            </a:r>
            <a:endParaRPr sz="43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 ASSIGNMENT OPERATOR                                             =</a:t>
            </a:r>
            <a:endParaRPr sz="43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 </a:t>
            </a:r>
            <a:endParaRPr sz="43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 COMPARISON OPERATORS                                          &gt; &lt;   &gt;=   &lt;=</a:t>
            </a:r>
            <a:endParaRPr sz="43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 </a:t>
            </a:r>
            <a:endParaRPr sz="43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 EQUALITY OPERATORS                                                 == !=</a:t>
            </a:r>
            <a:endParaRPr sz="43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6848113" y="3161287"/>
            <a:ext cx="13661576" cy="733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7"/>
          <p:cNvSpPr txBox="1"/>
          <p:nvPr>
            <p:ph idx="1" type="body"/>
          </p:nvPr>
        </p:nvSpPr>
        <p:spPr>
          <a:xfrm>
            <a:off x="2248800" y="5997675"/>
            <a:ext cx="12263100" cy="16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Please join </a:t>
            </a:r>
            <a:r>
              <a:rPr lang="en-US"/>
              <a:t>through</a:t>
            </a:r>
            <a:r>
              <a:rPr lang="en-US"/>
              <a:t> your laptop so that you can follow our steps</a:t>
            </a:r>
            <a:endParaRPr/>
          </a:p>
        </p:txBody>
      </p:sp>
      <p:pic>
        <p:nvPicPr>
          <p:cNvPr id="125" name="Google Shape;12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11900" y="3833800"/>
            <a:ext cx="9144000" cy="60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5"/>
          <p:cNvSpPr txBox="1"/>
          <p:nvPr/>
        </p:nvSpPr>
        <p:spPr>
          <a:xfrm>
            <a:off x="3130825" y="2609025"/>
            <a:ext cx="12225000" cy="10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Simple Program</a:t>
            </a:r>
            <a:endParaRPr sz="56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86" name="Google Shape;286;p45"/>
          <p:cNvSpPr txBox="1"/>
          <p:nvPr/>
        </p:nvSpPr>
        <p:spPr>
          <a:xfrm>
            <a:off x="3429000" y="4621700"/>
            <a:ext cx="10137900" cy="27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fun main( ){</a:t>
            </a:r>
            <a:endParaRPr sz="56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      println(“Hello”)</a:t>
            </a:r>
            <a:endParaRPr sz="56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}</a:t>
            </a:r>
            <a:endParaRPr sz="56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6"/>
          <p:cNvSpPr txBox="1"/>
          <p:nvPr/>
        </p:nvSpPr>
        <p:spPr>
          <a:xfrm>
            <a:off x="2497200" y="4437925"/>
            <a:ext cx="11778000" cy="15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9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FUNCTIONS</a:t>
            </a:r>
            <a:endParaRPr sz="8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7"/>
          <p:cNvSpPr txBox="1"/>
          <p:nvPr/>
        </p:nvSpPr>
        <p:spPr>
          <a:xfrm>
            <a:off x="2012675" y="1863575"/>
            <a:ext cx="17853300" cy="77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fun </a:t>
            </a:r>
            <a:r>
              <a:rPr lang="en-US" sz="40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addNumbers</a:t>
            </a:r>
            <a:r>
              <a:rPr lang="en-US" sz="4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4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lang="en-US" sz="4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num1 : Int</a:t>
            </a:r>
            <a:r>
              <a:rPr lang="en-US" sz="4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,var </a:t>
            </a:r>
            <a:r>
              <a:rPr lang="en-US" sz="4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num2</a:t>
            </a:r>
            <a:r>
              <a:rPr lang="en-US" sz="4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en-US" sz="4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Int)</a:t>
            </a:r>
            <a:r>
              <a:rPr lang="en-US" sz="4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4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4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4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Int{</a:t>
            </a:r>
            <a:endParaRPr sz="4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4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4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num1+num2</a:t>
            </a:r>
            <a:endParaRPr sz="4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4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fun </a:t>
            </a:r>
            <a:r>
              <a:rPr lang="en-US" sz="45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-US" sz="4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sz="45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45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lang="en-US" sz="4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num1 : Int = </a:t>
            </a:r>
            <a:r>
              <a:rPr lang="en-US" sz="45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 sz="4500">
              <a:solidFill>
                <a:srgbClr val="6897BB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45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lang="en-US" sz="4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num2 = </a:t>
            </a:r>
            <a:r>
              <a:rPr lang="en-US" sz="45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20</a:t>
            </a:r>
            <a:endParaRPr sz="4500">
              <a:solidFill>
                <a:srgbClr val="6897BB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45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-US" sz="4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total = addNumbers(num1</a:t>
            </a:r>
            <a:r>
              <a:rPr lang="en-US" sz="45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4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num2)</a:t>
            </a:r>
            <a:endParaRPr sz="45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println(</a:t>
            </a:r>
            <a:r>
              <a:rPr lang="en-US" sz="45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"The result = </a:t>
            </a:r>
            <a:r>
              <a:rPr lang="en-US" sz="45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US" sz="4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total</a:t>
            </a:r>
            <a:r>
              <a:rPr lang="en-US" sz="45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4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45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45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8"/>
          <p:cNvSpPr txBox="1"/>
          <p:nvPr/>
        </p:nvSpPr>
        <p:spPr>
          <a:xfrm>
            <a:off x="2124500" y="2385400"/>
            <a:ext cx="969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02" name="Google Shape;302;p48"/>
          <p:cNvSpPr txBox="1"/>
          <p:nvPr/>
        </p:nvSpPr>
        <p:spPr>
          <a:xfrm>
            <a:off x="1938125" y="1863575"/>
            <a:ext cx="9616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 </a:t>
            </a:r>
            <a:r>
              <a:rPr lang="en-US" sz="6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COMPACT FUNCTIONS</a:t>
            </a:r>
            <a:endParaRPr sz="60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03" name="Google Shape;303;p48"/>
          <p:cNvSpPr txBox="1"/>
          <p:nvPr/>
        </p:nvSpPr>
        <p:spPr>
          <a:xfrm>
            <a:off x="2236300" y="3615350"/>
            <a:ext cx="21543000" cy="67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fun </a:t>
            </a:r>
            <a:r>
              <a:rPr lang="en-US" sz="56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lang="en-US" sz="5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(x :Int) : Int{        </a:t>
            </a:r>
            <a:r>
              <a:rPr lang="en-US" sz="5600">
                <a:solidFill>
                  <a:schemeClr val="lt1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i="1" lang="en-US" sz="4000">
                <a:solidFill>
                  <a:schemeClr val="lt1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COMPLETE VERSION</a:t>
            </a:r>
            <a:r>
              <a:rPr lang="en-US" sz="4000">
                <a:solidFill>
                  <a:schemeClr val="lt1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5600">
                <a:solidFill>
                  <a:schemeClr val="lt1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5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5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56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5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x*</a:t>
            </a:r>
            <a:r>
              <a:rPr lang="en-US" sz="56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sz="5600">
              <a:solidFill>
                <a:srgbClr val="6897BB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5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56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fun </a:t>
            </a:r>
            <a:r>
              <a:rPr lang="en-US" sz="56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lang="en-US" sz="5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(x : Int) : Int = x*</a:t>
            </a:r>
            <a:r>
              <a:rPr lang="en-US" sz="56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2  </a:t>
            </a:r>
            <a:r>
              <a:rPr i="1" lang="en-US" sz="4000">
                <a:solidFill>
                  <a:schemeClr val="lt1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//COMPACT VERSION</a:t>
            </a:r>
            <a:endParaRPr i="1" sz="4000">
              <a:solidFill>
                <a:schemeClr val="lt1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6848113" y="3161287"/>
            <a:ext cx="13661576" cy="733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9"/>
          <p:cNvSpPr txBox="1"/>
          <p:nvPr>
            <p:ph type="title"/>
          </p:nvPr>
        </p:nvSpPr>
        <p:spPr>
          <a:xfrm>
            <a:off x="2308175" y="5363800"/>
            <a:ext cx="21956100" cy="14160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/>
              <a:t>CONCISE AND READABILITY</a:t>
            </a:r>
            <a:endParaRPr b="1" sz="6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0"/>
          <p:cNvSpPr txBox="1"/>
          <p:nvPr/>
        </p:nvSpPr>
        <p:spPr>
          <a:xfrm>
            <a:off x="560600" y="411100"/>
            <a:ext cx="23022000" cy="120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     </a:t>
            </a:r>
            <a:r>
              <a:rPr lang="en-US" sz="3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 sz="3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-US" sz="3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JoinClass {</a:t>
            </a:r>
            <a:endParaRPr sz="3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3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private </a:t>
            </a:r>
            <a:r>
              <a:rPr lang="en-US" sz="3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lang="en-US" sz="3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classCode</a:t>
            </a:r>
            <a:r>
              <a:rPr lang="en-US" sz="3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30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private </a:t>
            </a:r>
            <a:r>
              <a:rPr lang="en-US" sz="3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lang="en-US" sz="3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3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30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30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public </a:t>
            </a:r>
            <a:r>
              <a:rPr lang="en-US" sz="30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JoinClass</a:t>
            </a:r>
            <a:r>
              <a:rPr lang="en-US" sz="3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(String classCode</a:t>
            </a:r>
            <a:r>
              <a:rPr lang="en-US" sz="3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3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String name) {</a:t>
            </a:r>
            <a:endParaRPr sz="3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3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3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3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classCode </a:t>
            </a:r>
            <a:r>
              <a:rPr lang="en-US" sz="3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 classCode</a:t>
            </a:r>
            <a:r>
              <a:rPr lang="en-US" sz="3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30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this</a:t>
            </a:r>
            <a:r>
              <a:rPr lang="en-US" sz="3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3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en-US" sz="3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 name</a:t>
            </a:r>
            <a:r>
              <a:rPr lang="en-US" sz="3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30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3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3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public </a:t>
            </a:r>
            <a:r>
              <a:rPr lang="en-US" sz="3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lang="en-US" sz="30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getClassCode</a:t>
            </a:r>
            <a:r>
              <a:rPr lang="en-US" sz="3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3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3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3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classCode</a:t>
            </a:r>
            <a:r>
              <a:rPr lang="en-US" sz="3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30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3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3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3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public void </a:t>
            </a:r>
            <a:r>
              <a:rPr lang="en-US" sz="30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setClassCode</a:t>
            </a:r>
            <a:r>
              <a:rPr lang="en-US" sz="3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(String classCode) {</a:t>
            </a:r>
            <a:endParaRPr sz="3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3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3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3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classCode </a:t>
            </a:r>
            <a:r>
              <a:rPr lang="en-US" sz="3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 classCode</a:t>
            </a:r>
            <a:r>
              <a:rPr lang="en-US" sz="3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30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3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3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3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public </a:t>
            </a:r>
            <a:r>
              <a:rPr lang="en-US" sz="3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lang="en-US" sz="30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getName</a:t>
            </a:r>
            <a:r>
              <a:rPr lang="en-US" sz="3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3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3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3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3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30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3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3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3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public void </a:t>
            </a:r>
            <a:r>
              <a:rPr lang="en-US" sz="30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setName</a:t>
            </a:r>
            <a:r>
              <a:rPr lang="en-US" sz="3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(String name) {</a:t>
            </a:r>
            <a:endParaRPr sz="3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3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3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3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en-US" sz="3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 name</a:t>
            </a:r>
            <a:r>
              <a:rPr lang="en-US" sz="3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30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3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3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36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15" name="Google Shape;315;p50"/>
          <p:cNvSpPr/>
          <p:nvPr/>
        </p:nvSpPr>
        <p:spPr>
          <a:xfrm rot="5400000">
            <a:off x="17378625" y="8633325"/>
            <a:ext cx="1345500" cy="45594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ECB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316" name="Google Shape;316;p50"/>
          <p:cNvSpPr txBox="1"/>
          <p:nvPr/>
        </p:nvSpPr>
        <p:spPr>
          <a:xfrm>
            <a:off x="15921050" y="10364000"/>
            <a:ext cx="47091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Open Sans"/>
                <a:ea typeface="Open Sans"/>
                <a:cs typeface="Open Sans"/>
                <a:sym typeface="Open Sans"/>
              </a:rPr>
              <a:t> JAVA</a:t>
            </a:r>
            <a:endParaRPr b="1" sz="3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1"/>
          <p:cNvSpPr txBox="1"/>
          <p:nvPr/>
        </p:nvSpPr>
        <p:spPr>
          <a:xfrm>
            <a:off x="1980775" y="2803000"/>
            <a:ext cx="19509000" cy="12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data class </a:t>
            </a:r>
            <a:r>
              <a:rPr lang="en-US" sz="4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JoinClass(</a:t>
            </a:r>
            <a:r>
              <a:rPr lang="en-US" sz="4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lang="en-US" sz="4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classCode </a:t>
            </a:r>
            <a:r>
              <a:rPr lang="en-US" sz="4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 String</a:t>
            </a:r>
            <a:r>
              <a:rPr lang="en-US" sz="4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var </a:t>
            </a:r>
            <a:r>
              <a:rPr lang="en-US" sz="4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en-US" sz="4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 String)</a:t>
            </a:r>
            <a:endParaRPr sz="4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22" name="Google Shape;322;p51"/>
          <p:cNvSpPr/>
          <p:nvPr/>
        </p:nvSpPr>
        <p:spPr>
          <a:xfrm rot="10800000">
            <a:off x="17303900" y="4484825"/>
            <a:ext cx="5381700" cy="12333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ECB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51"/>
          <p:cNvSpPr txBox="1"/>
          <p:nvPr/>
        </p:nvSpPr>
        <p:spPr>
          <a:xfrm>
            <a:off x="17714950" y="4746400"/>
            <a:ext cx="48213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</a:rPr>
              <a:t>             </a:t>
            </a:r>
            <a:r>
              <a:rPr b="1" lang="en-US" sz="3800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</a:rPr>
              <a:t>KOTLIN</a:t>
            </a:r>
            <a:endParaRPr b="1" sz="3800">
              <a:solidFill>
                <a:srgbClr val="1A1A1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2"/>
          <p:cNvSpPr txBox="1"/>
          <p:nvPr/>
        </p:nvSpPr>
        <p:spPr>
          <a:xfrm>
            <a:off x="2242400" y="2354525"/>
            <a:ext cx="11585700" cy="10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29" name="Google Shape;329;p52"/>
          <p:cNvSpPr txBox="1"/>
          <p:nvPr/>
        </p:nvSpPr>
        <p:spPr>
          <a:xfrm>
            <a:off x="1532300" y="4297925"/>
            <a:ext cx="204060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lang="en-US" sz="4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playername : String</a:t>
            </a:r>
            <a:endParaRPr sz="4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playername = </a:t>
            </a:r>
            <a:r>
              <a:rPr lang="en-US" sz="4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null  </a:t>
            </a:r>
            <a:r>
              <a:rPr lang="en-US" sz="400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//compilation error</a:t>
            </a:r>
            <a:endParaRPr sz="4000">
              <a:solidFill>
                <a:srgbClr val="808080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808080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//KOTLIN PROTECTS YOU FROM MISTAKENLY OPERATING ON NULLABLE TYPES</a:t>
            </a:r>
            <a:endParaRPr sz="4000">
              <a:solidFill>
                <a:srgbClr val="808080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lang="en-US" sz="4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playername : String?=</a:t>
            </a:r>
            <a:r>
              <a:rPr lang="en-US" sz="4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null </a:t>
            </a:r>
            <a:r>
              <a:rPr lang="en-US" sz="400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//nullable types</a:t>
            </a:r>
            <a:endParaRPr sz="4000">
              <a:solidFill>
                <a:srgbClr val="808080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println(playername.length()) </a:t>
            </a:r>
            <a:r>
              <a:rPr lang="en-US" sz="400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//compilation error</a:t>
            </a:r>
            <a:endParaRPr sz="4000">
              <a:solidFill>
                <a:srgbClr val="808080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30" name="Google Shape;330;p52"/>
          <p:cNvSpPr txBox="1"/>
          <p:nvPr/>
        </p:nvSpPr>
        <p:spPr>
          <a:xfrm>
            <a:off x="1457550" y="1494925"/>
            <a:ext cx="106140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 </a:t>
            </a:r>
            <a:r>
              <a:rPr b="1" lang="en-US" sz="4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CODE SAFETY</a:t>
            </a:r>
            <a:endParaRPr b="1" sz="4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3"/>
          <p:cNvSpPr txBox="1"/>
          <p:nvPr/>
        </p:nvSpPr>
        <p:spPr>
          <a:xfrm>
            <a:off x="1906025" y="3400975"/>
            <a:ext cx="17528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INTEROPERABILITY</a:t>
            </a:r>
            <a:endParaRPr b="1" sz="7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4"/>
          <p:cNvSpPr/>
          <p:nvPr/>
        </p:nvSpPr>
        <p:spPr>
          <a:xfrm>
            <a:off x="1477700" y="3366725"/>
            <a:ext cx="4841400" cy="7394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76200">
            <a:solidFill>
              <a:srgbClr val="31A85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"/>
              <a:buNone/>
            </a:pPr>
            <a:r>
              <a:t/>
            </a:r>
            <a:endParaRPr/>
          </a:p>
        </p:txBody>
      </p:sp>
      <p:sp>
        <p:nvSpPr>
          <p:cNvPr id="341" name="Google Shape;341;p54"/>
          <p:cNvSpPr/>
          <p:nvPr/>
        </p:nvSpPr>
        <p:spPr>
          <a:xfrm>
            <a:off x="6861588" y="3366725"/>
            <a:ext cx="4841400" cy="7394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76200">
            <a:solidFill>
              <a:srgbClr val="E9423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"/>
              <a:buNone/>
            </a:pPr>
            <a:r>
              <a:t/>
            </a:r>
            <a:endParaRPr/>
          </a:p>
        </p:txBody>
      </p:sp>
      <p:sp>
        <p:nvSpPr>
          <p:cNvPr id="342" name="Google Shape;342;p54"/>
          <p:cNvSpPr/>
          <p:nvPr/>
        </p:nvSpPr>
        <p:spPr>
          <a:xfrm>
            <a:off x="12422275" y="3366725"/>
            <a:ext cx="4841400" cy="7394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76200">
            <a:solidFill>
              <a:srgbClr val="FFBC04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"/>
              <a:buNone/>
            </a:pPr>
            <a:r>
              <a:t/>
            </a:r>
            <a:endParaRPr/>
          </a:p>
        </p:txBody>
      </p:sp>
      <p:sp>
        <p:nvSpPr>
          <p:cNvPr id="343" name="Google Shape;343;p54"/>
          <p:cNvSpPr/>
          <p:nvPr/>
        </p:nvSpPr>
        <p:spPr>
          <a:xfrm>
            <a:off x="17982950" y="3366725"/>
            <a:ext cx="4841400" cy="7394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7620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"/>
              <a:buNone/>
            </a:pPr>
            <a:r>
              <a:t/>
            </a:r>
            <a:endParaRPr/>
          </a:p>
        </p:txBody>
      </p:sp>
      <p:sp>
        <p:nvSpPr>
          <p:cNvPr id="344" name="Google Shape;344;p54"/>
          <p:cNvSpPr txBox="1"/>
          <p:nvPr/>
        </p:nvSpPr>
        <p:spPr>
          <a:xfrm>
            <a:off x="1831650" y="3674525"/>
            <a:ext cx="4310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31A853"/>
                </a:solidFill>
                <a:latin typeface="Google Sans"/>
                <a:ea typeface="Google Sans"/>
                <a:cs typeface="Google Sans"/>
                <a:sym typeface="Google Sans"/>
              </a:rPr>
              <a:t>Expressiveness</a:t>
            </a:r>
            <a:endParaRPr b="1" sz="4000">
              <a:solidFill>
                <a:srgbClr val="31A85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5" name="Google Shape;345;p54"/>
          <p:cNvSpPr txBox="1"/>
          <p:nvPr/>
        </p:nvSpPr>
        <p:spPr>
          <a:xfrm>
            <a:off x="7430925" y="3674525"/>
            <a:ext cx="3866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E94235"/>
                </a:solidFill>
                <a:latin typeface="Google Sans"/>
                <a:ea typeface="Google Sans"/>
                <a:cs typeface="Google Sans"/>
                <a:sym typeface="Google Sans"/>
              </a:rPr>
              <a:t>Safety</a:t>
            </a:r>
            <a:endParaRPr b="1" sz="4000">
              <a:solidFill>
                <a:srgbClr val="E9423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6" name="Google Shape;346;p54"/>
          <p:cNvSpPr txBox="1"/>
          <p:nvPr/>
        </p:nvSpPr>
        <p:spPr>
          <a:xfrm>
            <a:off x="12578675" y="3674525"/>
            <a:ext cx="414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BC04"/>
                </a:solidFill>
                <a:latin typeface="Google Sans"/>
                <a:ea typeface="Google Sans"/>
                <a:cs typeface="Google Sans"/>
                <a:sym typeface="Google Sans"/>
              </a:rPr>
              <a:t>Interoperability</a:t>
            </a:r>
            <a:endParaRPr b="1" sz="4000">
              <a:solidFill>
                <a:srgbClr val="FFBC0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7" name="Google Shape;347;p54"/>
          <p:cNvSpPr txBox="1"/>
          <p:nvPr/>
        </p:nvSpPr>
        <p:spPr>
          <a:xfrm>
            <a:off x="18234400" y="3366725"/>
            <a:ext cx="5311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Structured </a:t>
            </a:r>
            <a:endParaRPr b="1" sz="40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Concurrency</a:t>
            </a:r>
            <a:endParaRPr b="1" sz="40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8" name="Google Shape;348;p54"/>
          <p:cNvSpPr txBox="1"/>
          <p:nvPr/>
        </p:nvSpPr>
        <p:spPr>
          <a:xfrm>
            <a:off x="2000950" y="5232400"/>
            <a:ext cx="3866400" cy="3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25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100"/>
              <a:buFont typeface="Google Sans"/>
              <a:buChar char="●"/>
            </a:pPr>
            <a:r>
              <a:rPr lang="en-US" sz="3100">
                <a:latin typeface="Google Sans"/>
                <a:ea typeface="Google Sans"/>
                <a:cs typeface="Google Sans"/>
                <a:sym typeface="Google Sans"/>
              </a:rPr>
              <a:t>Lambdas</a:t>
            </a:r>
            <a:endParaRPr sz="3100">
              <a:latin typeface="Google Sans"/>
              <a:ea typeface="Google Sans"/>
              <a:cs typeface="Google Sans"/>
              <a:sym typeface="Google Sans"/>
            </a:endParaRPr>
          </a:p>
          <a:p>
            <a:pPr indent="-425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100"/>
              <a:buFont typeface="Google Sans"/>
              <a:buChar char="●"/>
            </a:pPr>
            <a:r>
              <a:rPr lang="en-US" sz="3100">
                <a:latin typeface="Google Sans"/>
                <a:ea typeface="Google Sans"/>
                <a:cs typeface="Google Sans"/>
                <a:sym typeface="Google Sans"/>
              </a:rPr>
              <a:t>Data Classes </a:t>
            </a:r>
            <a:endParaRPr sz="3100">
              <a:latin typeface="Google Sans"/>
              <a:ea typeface="Google Sans"/>
              <a:cs typeface="Google Sans"/>
              <a:sym typeface="Google Sans"/>
            </a:endParaRPr>
          </a:p>
          <a:p>
            <a:pPr indent="-425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100"/>
              <a:buFont typeface="Google Sans"/>
              <a:buChar char="●"/>
            </a:pPr>
            <a:r>
              <a:rPr lang="en-US" sz="3100">
                <a:latin typeface="Google Sans"/>
                <a:ea typeface="Google Sans"/>
                <a:cs typeface="Google Sans"/>
                <a:sym typeface="Google Sans"/>
              </a:rPr>
              <a:t>Scope Functions</a:t>
            </a:r>
            <a:endParaRPr sz="3100">
              <a:latin typeface="Google Sans"/>
              <a:ea typeface="Google Sans"/>
              <a:cs typeface="Google Sans"/>
              <a:sym typeface="Google Sans"/>
            </a:endParaRPr>
          </a:p>
          <a:p>
            <a:pPr indent="-425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100"/>
              <a:buFont typeface="Google Sans"/>
              <a:buChar char="●"/>
            </a:pPr>
            <a:r>
              <a:rPr lang="en-US" sz="3100">
                <a:latin typeface="Google Sans"/>
                <a:ea typeface="Google Sans"/>
                <a:cs typeface="Google Sans"/>
                <a:sym typeface="Google Sans"/>
              </a:rPr>
              <a:t>Property access syntax</a:t>
            </a:r>
            <a:endParaRPr sz="3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9" name="Google Shape;349;p54"/>
          <p:cNvSpPr txBox="1"/>
          <p:nvPr/>
        </p:nvSpPr>
        <p:spPr>
          <a:xfrm>
            <a:off x="7148683" y="5232400"/>
            <a:ext cx="3866400" cy="16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25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100"/>
              <a:buFont typeface="Google Sans"/>
              <a:buChar char="●"/>
            </a:pPr>
            <a:r>
              <a:rPr lang="en-US" sz="3100">
                <a:latin typeface="Google Sans"/>
                <a:ea typeface="Google Sans"/>
                <a:cs typeface="Google Sans"/>
                <a:sym typeface="Google Sans"/>
              </a:rPr>
              <a:t>Nullability baked into type system</a:t>
            </a:r>
            <a:endParaRPr sz="3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0" name="Google Shape;350;p54"/>
          <p:cNvSpPr txBox="1"/>
          <p:nvPr/>
        </p:nvSpPr>
        <p:spPr>
          <a:xfrm>
            <a:off x="12578675" y="5232400"/>
            <a:ext cx="3866400" cy="3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25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100"/>
              <a:buFont typeface="Google Sans"/>
              <a:buChar char="●"/>
            </a:pPr>
            <a:r>
              <a:rPr lang="en-US" sz="3100">
                <a:latin typeface="Google Sans"/>
                <a:ea typeface="Google Sans"/>
                <a:cs typeface="Google Sans"/>
                <a:sym typeface="Google Sans"/>
              </a:rPr>
              <a:t>100% interoperability with Java programming language</a:t>
            </a:r>
            <a:endParaRPr sz="3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1" name="Google Shape;351;p54"/>
          <p:cNvSpPr txBox="1"/>
          <p:nvPr/>
        </p:nvSpPr>
        <p:spPr>
          <a:xfrm>
            <a:off x="18234400" y="5492050"/>
            <a:ext cx="3866400" cy="3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25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100"/>
              <a:buFont typeface="Google Sans"/>
              <a:buChar char="●"/>
            </a:pPr>
            <a:r>
              <a:rPr lang="en-US" sz="3100">
                <a:latin typeface="Google Sans"/>
                <a:ea typeface="Google Sans"/>
                <a:cs typeface="Google Sans"/>
                <a:sym typeface="Google Sans"/>
              </a:rPr>
              <a:t>Run aync operations in a scope, avoid leaking work and memory</a:t>
            </a:r>
            <a:endParaRPr sz="3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2" name="Google Shape;352;p54"/>
          <p:cNvSpPr txBox="1"/>
          <p:nvPr/>
        </p:nvSpPr>
        <p:spPr>
          <a:xfrm>
            <a:off x="1477700" y="1255900"/>
            <a:ext cx="140547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latin typeface="Google Sans"/>
                <a:ea typeface="Google Sans"/>
                <a:cs typeface="Google Sans"/>
                <a:sym typeface="Google Sans"/>
              </a:rPr>
              <a:t>Kotlin provides . . . </a:t>
            </a:r>
            <a:endParaRPr b="1" sz="43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ll-type-id" id="130" name="Google Shape;130;p2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000" y="4419600"/>
            <a:ext cx="48768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131" name="Google Shape;131;p28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93269" y="508000"/>
            <a:ext cx="2332002" cy="1020251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132" name="Google Shape;132;p28"/>
          <p:cNvSpPr txBox="1"/>
          <p:nvPr/>
        </p:nvSpPr>
        <p:spPr>
          <a:xfrm>
            <a:off x="5638800" y="5143500"/>
            <a:ext cx="182373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Join at slido.com</a:t>
            </a:r>
            <a:br>
              <a:rPr b="1" lang="en-US" sz="36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-US" sz="36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#137062</a:t>
            </a:r>
            <a:endParaRPr b="1" sz="36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footer-id" id="133" name="Google Shape;133;p28"/>
          <p:cNvSpPr txBox="1"/>
          <p:nvPr/>
        </p:nvSpPr>
        <p:spPr>
          <a:xfrm>
            <a:off x="5638800" y="12954000"/>
            <a:ext cx="184911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ⓘ</a:t>
            </a:r>
            <a:r>
              <a:rPr lang="en-US">
                <a:solidFill>
                  <a:srgbClr val="5B5B5B"/>
                </a:solidFill>
                <a:latin typeface="Roboto Light"/>
                <a:ea typeface="Roboto Light"/>
                <a:cs typeface="Roboto Light"/>
                <a:sym typeface="Roboto Light"/>
              </a:rPr>
              <a:t> Start presenting to display the joining instructions on this slide.</a:t>
            </a:r>
            <a:endParaRPr>
              <a:solidFill>
                <a:srgbClr val="5B5B5B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5"/>
          <p:cNvSpPr txBox="1"/>
          <p:nvPr>
            <p:ph type="title"/>
          </p:nvPr>
        </p:nvSpPr>
        <p:spPr>
          <a:xfrm>
            <a:off x="2427925" y="4513800"/>
            <a:ext cx="14310600" cy="20316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Thanks for joining</a:t>
            </a:r>
            <a:endParaRPr/>
          </a:p>
        </p:txBody>
      </p:sp>
      <p:sp>
        <p:nvSpPr>
          <p:cNvPr id="358" name="Google Shape;358;p55"/>
          <p:cNvSpPr txBox="1"/>
          <p:nvPr>
            <p:ph idx="1" type="subTitle"/>
          </p:nvPr>
        </p:nvSpPr>
        <p:spPr>
          <a:xfrm>
            <a:off x="2745525" y="8286625"/>
            <a:ext cx="105483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Stay Tuned . . 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9D58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9"/>
          <p:cNvSpPr txBox="1"/>
          <p:nvPr/>
        </p:nvSpPr>
        <p:spPr>
          <a:xfrm>
            <a:off x="5679300" y="6303900"/>
            <a:ext cx="13025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Ice-Breaker</a:t>
            </a:r>
            <a:endParaRPr sz="75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ll-type-id" id="143" name="Google Shape;143;p3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000" y="4419600"/>
            <a:ext cx="48768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144" name="Google Shape;144;p30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93269" y="508000"/>
            <a:ext cx="2332002" cy="1020251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145" name="Google Shape;145;p30"/>
          <p:cNvSpPr txBox="1"/>
          <p:nvPr/>
        </p:nvSpPr>
        <p:spPr>
          <a:xfrm>
            <a:off x="5638800" y="5143500"/>
            <a:ext cx="182373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Tell us which app on your phone is inseparable</a:t>
            </a:r>
            <a:endParaRPr b="1" sz="36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footer-id" id="146" name="Google Shape;146;p30"/>
          <p:cNvSpPr txBox="1"/>
          <p:nvPr/>
        </p:nvSpPr>
        <p:spPr>
          <a:xfrm>
            <a:off x="5638800" y="12954000"/>
            <a:ext cx="184911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ⓘ</a:t>
            </a:r>
            <a:r>
              <a:rPr lang="en-US">
                <a:solidFill>
                  <a:srgbClr val="5B5B5B"/>
                </a:solidFill>
                <a:latin typeface="Roboto Light"/>
                <a:ea typeface="Roboto Light"/>
                <a:cs typeface="Roboto Light"/>
                <a:sym typeface="Roboto Light"/>
              </a:rPr>
              <a:t> Start presenting to display the poll results on this slide.</a:t>
            </a:r>
            <a:endParaRPr>
              <a:solidFill>
                <a:srgbClr val="5B5B5B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31"/>
          <p:cNvGrpSpPr/>
          <p:nvPr/>
        </p:nvGrpSpPr>
        <p:grpSpPr>
          <a:xfrm>
            <a:off x="5551950" y="5512550"/>
            <a:ext cx="1780200" cy="1780200"/>
            <a:chOff x="9790200" y="5768575"/>
            <a:chExt cx="1780200" cy="1780200"/>
          </a:xfrm>
        </p:grpSpPr>
        <p:sp>
          <p:nvSpPr>
            <p:cNvPr id="152" name="Google Shape;152;p31"/>
            <p:cNvSpPr/>
            <p:nvPr/>
          </p:nvSpPr>
          <p:spPr>
            <a:xfrm>
              <a:off x="9790200" y="5768575"/>
              <a:ext cx="1780200" cy="1780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9AA0A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pic>
          <p:nvPicPr>
            <p:cNvPr id="153" name="Google Shape;153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994500" y="5972875"/>
              <a:ext cx="1371600" cy="1371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4" name="Google Shape;154;p31"/>
          <p:cNvGrpSpPr/>
          <p:nvPr/>
        </p:nvGrpSpPr>
        <p:grpSpPr>
          <a:xfrm>
            <a:off x="4269325" y="9666025"/>
            <a:ext cx="1780200" cy="1780200"/>
            <a:chOff x="6755775" y="8620600"/>
            <a:chExt cx="1780200" cy="1780200"/>
          </a:xfrm>
        </p:grpSpPr>
        <p:sp>
          <p:nvSpPr>
            <p:cNvPr id="155" name="Google Shape;155;p31"/>
            <p:cNvSpPr/>
            <p:nvPr/>
          </p:nvSpPr>
          <p:spPr>
            <a:xfrm>
              <a:off x="6755775" y="8620600"/>
              <a:ext cx="1780200" cy="1780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9AA0A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pic>
          <p:nvPicPr>
            <p:cNvPr id="156" name="Google Shape;156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60075" y="8824900"/>
              <a:ext cx="1371600" cy="1371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7" name="Google Shape;157;p31"/>
          <p:cNvGrpSpPr/>
          <p:nvPr/>
        </p:nvGrpSpPr>
        <p:grpSpPr>
          <a:xfrm>
            <a:off x="11075900" y="1191300"/>
            <a:ext cx="1780200" cy="1780200"/>
            <a:chOff x="12235450" y="2151975"/>
            <a:chExt cx="1780200" cy="1780200"/>
          </a:xfrm>
        </p:grpSpPr>
        <p:sp>
          <p:nvSpPr>
            <p:cNvPr id="158" name="Google Shape;158;p31"/>
            <p:cNvSpPr/>
            <p:nvPr/>
          </p:nvSpPr>
          <p:spPr>
            <a:xfrm>
              <a:off x="12235450" y="2151975"/>
              <a:ext cx="1780200" cy="1780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9AA0A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pic>
          <p:nvPicPr>
            <p:cNvPr id="159" name="Google Shape;159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439750" y="2356275"/>
              <a:ext cx="1371600" cy="1371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0" name="Google Shape;160;p31"/>
          <p:cNvGrpSpPr/>
          <p:nvPr/>
        </p:nvGrpSpPr>
        <p:grpSpPr>
          <a:xfrm>
            <a:off x="12432250" y="9212200"/>
            <a:ext cx="1780200" cy="1780200"/>
            <a:chOff x="15555925" y="4721400"/>
            <a:chExt cx="1780200" cy="1780200"/>
          </a:xfrm>
        </p:grpSpPr>
        <p:sp>
          <p:nvSpPr>
            <p:cNvPr id="161" name="Google Shape;161;p31"/>
            <p:cNvSpPr/>
            <p:nvPr/>
          </p:nvSpPr>
          <p:spPr>
            <a:xfrm>
              <a:off x="15555925" y="4721400"/>
              <a:ext cx="1780200" cy="1780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9AA0A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pic>
          <p:nvPicPr>
            <p:cNvPr id="162" name="Google Shape;162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5760225" y="4925700"/>
              <a:ext cx="1371600" cy="1371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3" name="Google Shape;163;p31"/>
          <p:cNvGrpSpPr/>
          <p:nvPr/>
        </p:nvGrpSpPr>
        <p:grpSpPr>
          <a:xfrm>
            <a:off x="19097525" y="1954200"/>
            <a:ext cx="1780200" cy="1780200"/>
            <a:chOff x="18647550" y="2151975"/>
            <a:chExt cx="1780200" cy="1780200"/>
          </a:xfrm>
        </p:grpSpPr>
        <p:sp>
          <p:nvSpPr>
            <p:cNvPr id="164" name="Google Shape;164;p31"/>
            <p:cNvSpPr/>
            <p:nvPr/>
          </p:nvSpPr>
          <p:spPr>
            <a:xfrm>
              <a:off x="18647550" y="2151975"/>
              <a:ext cx="1780200" cy="1780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9AA0A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pic>
          <p:nvPicPr>
            <p:cNvPr id="165" name="Google Shape;165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8851850" y="2356275"/>
              <a:ext cx="1371600" cy="1371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6" name="Google Shape;166;p31"/>
          <p:cNvGrpSpPr/>
          <p:nvPr/>
        </p:nvGrpSpPr>
        <p:grpSpPr>
          <a:xfrm>
            <a:off x="17051850" y="5712375"/>
            <a:ext cx="1780200" cy="1780200"/>
            <a:chOff x="19751275" y="5512550"/>
            <a:chExt cx="1780200" cy="1780200"/>
          </a:xfrm>
        </p:grpSpPr>
        <p:sp>
          <p:nvSpPr>
            <p:cNvPr id="167" name="Google Shape;167;p31"/>
            <p:cNvSpPr/>
            <p:nvPr/>
          </p:nvSpPr>
          <p:spPr>
            <a:xfrm>
              <a:off x="19751275" y="5512550"/>
              <a:ext cx="1780200" cy="1780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9AA0A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pic>
          <p:nvPicPr>
            <p:cNvPr id="168" name="Google Shape;168;p3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9955575" y="5716850"/>
              <a:ext cx="1371600" cy="1371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9" name="Google Shape;169;p31"/>
          <p:cNvGrpSpPr/>
          <p:nvPr/>
        </p:nvGrpSpPr>
        <p:grpSpPr>
          <a:xfrm>
            <a:off x="1417350" y="3932175"/>
            <a:ext cx="1780200" cy="1780200"/>
            <a:chOff x="2660575" y="5203475"/>
            <a:chExt cx="1780200" cy="1780200"/>
          </a:xfrm>
        </p:grpSpPr>
        <p:sp>
          <p:nvSpPr>
            <p:cNvPr id="170" name="Google Shape;170;p31"/>
            <p:cNvSpPr/>
            <p:nvPr/>
          </p:nvSpPr>
          <p:spPr>
            <a:xfrm>
              <a:off x="2660575" y="5203475"/>
              <a:ext cx="1780200" cy="1780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9AA0A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pic>
          <p:nvPicPr>
            <p:cNvPr id="171" name="Google Shape;171;p3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864875" y="5407775"/>
              <a:ext cx="1371600" cy="1371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2" name="Google Shape;172;p31"/>
          <p:cNvGrpSpPr/>
          <p:nvPr/>
        </p:nvGrpSpPr>
        <p:grpSpPr>
          <a:xfrm>
            <a:off x="20595175" y="8986175"/>
            <a:ext cx="1780200" cy="1780200"/>
            <a:chOff x="16927525" y="9042675"/>
            <a:chExt cx="1780200" cy="1780200"/>
          </a:xfrm>
        </p:grpSpPr>
        <p:sp>
          <p:nvSpPr>
            <p:cNvPr id="173" name="Google Shape;173;p31"/>
            <p:cNvSpPr/>
            <p:nvPr/>
          </p:nvSpPr>
          <p:spPr>
            <a:xfrm>
              <a:off x="16927525" y="9042675"/>
              <a:ext cx="1780200" cy="1780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9AA0A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pic>
          <p:nvPicPr>
            <p:cNvPr id="174" name="Google Shape;174;p3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7131825" y="9246975"/>
              <a:ext cx="1371600" cy="1371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5" name="Google Shape;175;p31"/>
          <p:cNvSpPr txBox="1"/>
          <p:nvPr/>
        </p:nvSpPr>
        <p:spPr>
          <a:xfrm>
            <a:off x="7332150" y="6371250"/>
            <a:ext cx="9719700" cy="9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latin typeface="Google Sans"/>
                <a:ea typeface="Google Sans"/>
                <a:cs typeface="Google Sans"/>
                <a:sym typeface="Google Sans"/>
              </a:rPr>
              <a:t>Android Apps</a:t>
            </a:r>
            <a:endParaRPr b="1" sz="51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76" name="Google Shape;176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661746" y="4591050"/>
            <a:ext cx="3060507" cy="1780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31"/>
          <p:cNvGrpSpPr/>
          <p:nvPr/>
        </p:nvGrpSpPr>
        <p:grpSpPr>
          <a:xfrm>
            <a:off x="5994675" y="1954200"/>
            <a:ext cx="1780200" cy="1780200"/>
            <a:chOff x="5994675" y="1954200"/>
            <a:chExt cx="1780200" cy="1780200"/>
          </a:xfrm>
        </p:grpSpPr>
        <p:sp>
          <p:nvSpPr>
            <p:cNvPr id="178" name="Google Shape;178;p31"/>
            <p:cNvSpPr/>
            <p:nvPr/>
          </p:nvSpPr>
          <p:spPr>
            <a:xfrm>
              <a:off x="5994675" y="1954200"/>
              <a:ext cx="1780200" cy="1780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9AA0A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pic>
          <p:nvPicPr>
            <p:cNvPr id="179" name="Google Shape;179;p3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98975" y="2158500"/>
              <a:ext cx="1371600" cy="1371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6848113" y="3161287"/>
            <a:ext cx="13661576" cy="733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2"/>
          <p:cNvSpPr txBox="1"/>
          <p:nvPr>
            <p:ph idx="2" type="body"/>
          </p:nvPr>
        </p:nvSpPr>
        <p:spPr>
          <a:xfrm>
            <a:off x="1203350" y="4308250"/>
            <a:ext cx="21906300" cy="3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>
                <a:latin typeface="Google Sans"/>
                <a:ea typeface="Google Sans"/>
                <a:cs typeface="Google Sans"/>
                <a:sym typeface="Google Sans"/>
              </a:rPr>
              <a:t>Android Study Jams are community-organized study groups</a:t>
            </a:r>
            <a:br>
              <a:rPr lang="en-US" sz="4700"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4700">
                <a:latin typeface="Google Sans"/>
                <a:ea typeface="Google Sans"/>
                <a:cs typeface="Google Sans"/>
                <a:sym typeface="Google Sans"/>
              </a:rPr>
              <a:t>for people to do hands-on learning for Android app development.</a:t>
            </a:r>
            <a:endParaRPr sz="47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>
                <a:latin typeface="Google Sans"/>
                <a:ea typeface="Google Sans"/>
                <a:cs typeface="Google Sans"/>
                <a:sym typeface="Google Sans"/>
              </a:rPr>
              <a:t>Android Basics is a series of sessions focused specifically on learning how to build Android apps without prior Android experience.</a:t>
            </a:r>
            <a:endParaRPr sz="4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6" name="Google Shape;186;p32"/>
          <p:cNvSpPr txBox="1"/>
          <p:nvPr>
            <p:ph type="title"/>
          </p:nvPr>
        </p:nvSpPr>
        <p:spPr>
          <a:xfrm>
            <a:off x="947475" y="2215425"/>
            <a:ext cx="21956100" cy="14640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300"/>
              <a:t>WHAT ARE ANDROID STUDY JAMS?</a:t>
            </a:r>
            <a:endParaRPr b="1" sz="6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6848113" y="3161287"/>
            <a:ext cx="13661576" cy="733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3"/>
          <p:cNvSpPr txBox="1"/>
          <p:nvPr/>
        </p:nvSpPr>
        <p:spPr>
          <a:xfrm>
            <a:off x="3728375" y="6265350"/>
            <a:ext cx="191004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WHAT’S THERE FOR YOU</a:t>
            </a:r>
            <a:endParaRPr b="1" sz="65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/>
          <p:nvPr/>
        </p:nvSpPr>
        <p:spPr>
          <a:xfrm>
            <a:off x="12903175" y="3548300"/>
            <a:ext cx="10737000" cy="7854900"/>
          </a:xfrm>
          <a:prstGeom prst="roundRect">
            <a:avLst>
              <a:gd fmla="val 5755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 dir="5400000" dist="19050">
              <a:srgbClr val="000000">
                <a:alpha val="3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3550" y="4010175"/>
            <a:ext cx="2828925" cy="23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3063" y="4447200"/>
            <a:ext cx="2828925" cy="23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4"/>
          <p:cNvPicPr preferRelativeResize="0"/>
          <p:nvPr/>
        </p:nvPicPr>
        <p:blipFill rotWithShape="1">
          <a:blip r:embed="rId5">
            <a:alphaModFix/>
          </a:blip>
          <a:srcRect b="0" l="5908" r="5775" t="0"/>
          <a:stretch/>
        </p:blipFill>
        <p:spPr>
          <a:xfrm>
            <a:off x="4821275" y="6961125"/>
            <a:ext cx="2531800" cy="230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4"/>
          <p:cNvSpPr txBox="1"/>
          <p:nvPr/>
        </p:nvSpPr>
        <p:spPr>
          <a:xfrm>
            <a:off x="3051525" y="2175625"/>
            <a:ext cx="71925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latin typeface="Google Sans"/>
                <a:ea typeface="Google Sans"/>
                <a:cs typeface="Google Sans"/>
                <a:sym typeface="Google Sans"/>
              </a:rPr>
              <a:t>Skill Badges</a:t>
            </a:r>
            <a:endParaRPr b="1" sz="39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2" name="Google Shape;202;p34"/>
          <p:cNvSpPr txBox="1"/>
          <p:nvPr/>
        </p:nvSpPr>
        <p:spPr>
          <a:xfrm>
            <a:off x="14675425" y="2175625"/>
            <a:ext cx="71925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latin typeface="Google Sans"/>
                <a:ea typeface="Google Sans"/>
                <a:cs typeface="Google Sans"/>
                <a:sym typeface="Google Sans"/>
              </a:rPr>
              <a:t>Certificate</a:t>
            </a:r>
            <a:endParaRPr b="1" sz="39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03" name="Google Shape;20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42463" y="3589550"/>
            <a:ext cx="10058400" cy="77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404040"/>
      </a:dk1>
      <a:lt1>
        <a:srgbClr val="FFFFFF"/>
      </a:lt1>
      <a:dk2>
        <a:srgbClr val="676C72"/>
      </a:dk2>
      <a:lt2>
        <a:srgbClr val="F9F9F9"/>
      </a:lt2>
      <a:accent1>
        <a:srgbClr val="4285F4"/>
      </a:accent1>
      <a:accent2>
        <a:srgbClr val="FBBC04"/>
      </a:accent2>
      <a:accent3>
        <a:srgbClr val="E84435"/>
      </a:accent3>
      <a:accent4>
        <a:srgbClr val="0F9D58"/>
      </a:accent4>
      <a:accent5>
        <a:srgbClr val="FFCDD2"/>
      </a:accent5>
      <a:accent6>
        <a:srgbClr val="C8E6C9"/>
      </a:accent6>
      <a:hlink>
        <a:srgbClr val="BBD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